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1.jpg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5" r:id="rId10"/>
    <p:sldId id="267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A690E9-51A9-4359-9A68-4655F3EE0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BCB2455-9313-499D-AC22-A8E494BBF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396FD5-9C63-4309-AAB7-F8736A1B8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6A3E4E-B694-4BDF-834D-B41282E3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6D674AB-6D2F-4A25-8650-DA966431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574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9AF94E-6B15-4900-845E-7182F632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2E9DCEE-2721-4BF0-8A96-66E2566C4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17DD85-9825-485A-AC98-0A27462A5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63DE89C-9EF3-4464-A8BA-24A36AD0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28E4E7-7F91-49BB-98B4-83D6B477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0726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6D6DDB-41A7-466F-B6E4-608584F9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8B8A973-82DD-4D1B-B5EC-29C9318BB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57948A-55AF-40DB-820B-62ABF6FF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E4EE9D4-0CB6-468A-B9EC-B8675E97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82A90D-F8F4-4717-9179-0D3435EC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44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E8D2D8-2F72-46D7-845E-6D1A9240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354B4BA-5E0F-49E9-A9BB-E70952A54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0817043-2466-4960-BC5C-679DDE55C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1B6AC7-C487-4033-8D43-DB9B9EFE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2334CFD-AE3E-4001-8E2F-423B11956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24DEE1C-EB65-423D-A6E0-A41162EA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043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7AF79B-6049-4B5A-84AC-A931AAC3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19B1E9F-7302-49DF-AC4F-D5BF7F536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7E4949F-02EB-4AFA-8A14-F1D2BF1D8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DCC757A-C207-43AE-8BBB-89D205374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AFF9C58-A237-41C9-8FD6-A87895A31E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7E09DFE-A6B5-4823-B9E6-F74B04D6D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171C5D6-781B-4647-BB0D-F7AD4008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D274325-4686-4837-8B21-D6AECFA02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7487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D1D28F-AD73-4E78-99C5-6413CB75C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7B71C8C-0462-436D-950E-065E7F6C3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BF5A54B-00A9-4080-B9E6-D00D687F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D6E5A18-AE38-4FCA-8814-61B3CE461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10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78EB18F-FF86-44B6-86DF-ADDD4D100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82F2A63-FB65-466C-8B50-AC9A1705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2E481B8-3AD3-479A-BFBA-E03344A4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289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69AF61-A566-466F-ACF0-D25D0395F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41D79EC-95D6-4E22-B899-08DCAAD20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70140EF-95B4-4EC6-818E-38F165D28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B452DB-6390-44D4-89FD-2945A9BD0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CBA2588-33D5-494E-8735-24F43C7D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634F4C-0A53-4D6F-A282-6FB0A4C9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755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93C681-1D0E-4598-A9D9-A5111B44A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D2E654C-2E00-440C-BE66-E9F61D9647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7C5688B-B4B8-423F-9FDC-182ADCA76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709B523-3DAB-4BCB-8EBF-44D51F28F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99BD842-64B5-4306-8B16-33A6FEF85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83B86F5-3933-4A2C-89E8-DE4D46906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293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AF4D1A-81E1-4C22-9B2F-96866DFE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9668D34-D309-4994-ACE2-2A0CD2E6A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106A6B-6CFB-44FB-B718-1CDDB64B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A8478C-3925-419C-AE9C-D8C6BDF5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F5A1DB-9F5E-438C-8534-FDA31CE0D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958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E067073-2204-4F13-99FD-579A1AEEF1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7B80BD4-740F-4FC0-8723-E7A5C21E3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BB0286-019E-43F5-B6CF-E2C496E9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637A0C-B025-47E6-B292-AA23E997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D29F81-89C2-422D-9174-86A8617AC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6816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B252649-487D-49DD-B562-25F66AD16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C0424D3-0B66-4870-92D4-C12ED76E3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B483BC2-4A4D-44AE-83B3-29F10C204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818E4-8CC8-41EE-891B-A752C69A89D7}" type="datetimeFigureOut">
              <a:rPr lang="cs-CZ" smtClean="0"/>
              <a:t>07.03.2021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C10B3B5-4398-4E9A-AAB7-BEF220BE7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4F3A4A-9CBC-46B0-8EBE-9D0CACF7E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4E4FE-6D1D-404C-888F-982113003B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865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tilink.net/2019/04/10-sfondi-gratis-per-iphone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sk.wikipedia.org/wiki/Lajk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3" Type="http://schemas.openxmlformats.org/officeDocument/2006/relationships/hyperlink" Target="https://en.wikipedia.org/wiki/March_1968" TargetMode="External"/><Relationship Id="rId7" Type="http://schemas.openxmlformats.org/officeDocument/2006/relationships/hyperlink" Target="http://rinstinkt.wordpress.com/category/histori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commons.wikimedia.org/wiki/File:A_Gagarin_H%C5%91er%C5%91m%C5%B1_avat%C3%A1si_%C3%BCnneps%C3%A9ge._El%C5%91l_jobbr%C3%B3l_a_m%C3%A1sodik_K%C3%A1d%C3%A1r_J%C3%A1nos,_a_mikrofonn%C3%A1l_dr._Szek%C3%A9r_Gyula_neh%C3%A9zipari_miniszter._Fortepan_88095.jpg" TargetMode="External"/><Relationship Id="rId4" Type="http://schemas.openxmlformats.org/officeDocument/2006/relationships/image" Target="../media/image5.jpg"/><Relationship Id="rId9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red.it/scienza/spazio/2019/07/17/neil-armstrong-sbarco-luna-storia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ikiislam.net/wiki/Neil_Armstrong_%28Conversion_to_Islam%29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415055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nio.com/nature-landscapes/night/night-sky-dark-forest-stars" TargetMode="Externa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ar-at-night-dark-stars-blue-195187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quote.org/wiki/Black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17/06/relationships/model3d" Target="../media/model3d1.glb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121A68-D3D8-4AE6-BFDC-0A5D67BE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37040278-FFC8-4CFD-8243-CEA4EC62F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221016"/>
            <a:ext cx="12192000" cy="8922166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5DA9ECD-6843-4E60-A870-1EF0A56FF1EB}"/>
              </a:ext>
            </a:extLst>
          </p:cNvPr>
          <p:cNvSpPr txBox="1"/>
          <p:nvPr/>
        </p:nvSpPr>
        <p:spPr>
          <a:xfrm>
            <a:off x="0" y="7952735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3" tooltip="https://www.tantilink.net/2019/04/10-sfondi-gratis-per-iphone.html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4" tooltip="https://creativecommons.org/licenses/by-sa/3.0/"/>
              </a:rPr>
              <a:t>CC BY-SA</a:t>
            </a:r>
            <a:endParaRPr lang="cs-CZ" sz="90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990CA08-0986-4B6A-B7DA-BD86C97A5DEB}"/>
              </a:ext>
            </a:extLst>
          </p:cNvPr>
          <p:cNvSpPr txBox="1"/>
          <p:nvPr/>
        </p:nvSpPr>
        <p:spPr>
          <a:xfrm>
            <a:off x="0" y="923277"/>
            <a:ext cx="71909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dirty="0">
                <a:solidFill>
                  <a:schemeClr val="bg1"/>
                </a:solidFill>
                <a:latin typeface="Jokerman" panose="04090605060D06020702" pitchFamily="82" charset="0"/>
              </a:rPr>
              <a:t>HVĚZDY A DOBÝVÁNÍ VESMÍRU </a:t>
            </a:r>
          </a:p>
        </p:txBody>
      </p:sp>
    </p:spTree>
    <p:extLst>
      <p:ext uri="{BB962C8B-B14F-4D97-AF65-F5344CB8AC3E}">
        <p14:creationId xmlns:p14="http://schemas.microsoft.com/office/powerpoint/2010/main" val="4241707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AC5782D3-6CED-43A7-BE35-09C48F809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6">
            <a:extLst>
              <a:ext uri="{FF2B5EF4-FFF2-40B4-BE49-F238E27FC236}">
                <a16:creationId xmlns:a16="http://schemas.microsoft.com/office/drawing/2014/main" id="{6721F593-ECD2-4B5B-AAE4-0866A4CDC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9586" y="1070835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7">
            <a:extLst>
              <a:ext uri="{FF2B5EF4-FFF2-40B4-BE49-F238E27FC236}">
                <a16:creationId xmlns:a16="http://schemas.microsoft.com/office/drawing/2014/main" id="{71DEE99F-D18C-4025-BA3F-CEBF5258E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8949" y="803186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8">
            <a:extLst>
              <a:ext uri="{FF2B5EF4-FFF2-40B4-BE49-F238E27FC236}">
                <a16:creationId xmlns:a16="http://schemas.microsoft.com/office/drawing/2014/main" id="{976FA5D9-3A7C-4FA7-9BA8-1905D703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13372" y="804101"/>
            <a:ext cx="3880238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4A6370-D30E-453D-9018-F0F7EE946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4" y="1213968"/>
            <a:ext cx="3466170" cy="1715106"/>
          </a:xfrm>
        </p:spPr>
        <p:txBody>
          <a:bodyPr anchor="b">
            <a:normAutofit/>
          </a:bodyPr>
          <a:lstStyle/>
          <a:p>
            <a:r>
              <a:rPr lang="cs-CZ" sz="3600" dirty="0">
                <a:solidFill>
                  <a:srgbClr val="FFFFFF"/>
                </a:solidFill>
              </a:rPr>
              <a:t>PRVNÍ ŽIVÝ TVOR VE VESMÍRU</a:t>
            </a:r>
          </a:p>
        </p:txBody>
      </p:sp>
      <p:pic>
        <p:nvPicPr>
          <p:cNvPr id="1026" name="Picture 2" descr="http://image3.slideserve.com/5817698/1957-pes-lajka-n.jpg">
            <a:extLst>
              <a:ext uri="{FF2B5EF4-FFF2-40B4-BE49-F238E27FC236}">
                <a16:creationId xmlns:a16="http://schemas.microsoft.com/office/drawing/2014/main" id="{814DE883-DBBE-4EE1-9D2A-314F8BD89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r="1921" b="-2"/>
          <a:stretch/>
        </p:blipFill>
        <p:spPr bwMode="auto">
          <a:xfrm>
            <a:off x="503796" y="803186"/>
            <a:ext cx="6730556" cy="524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1AF1A97-6208-43B7-A71E-A6811E9D6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84341" y="3071813"/>
            <a:ext cx="2965430" cy="2660650"/>
          </a:xfrm>
        </p:spPr>
      </p:pic>
      <p:sp>
        <p:nvSpPr>
          <p:cNvPr id="147" name="Rectangle 8">
            <a:extLst>
              <a:ext uri="{FF2B5EF4-FFF2-40B4-BE49-F238E27FC236}">
                <a16:creationId xmlns:a16="http://schemas.microsoft.com/office/drawing/2014/main" id="{4652D57C-331F-43B8-9C07-69FBA9C02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671258" y="1530154"/>
            <a:ext cx="520741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9D848CB-7018-4B0E-8A80-15EC0DB94666}"/>
              </a:ext>
            </a:extLst>
          </p:cNvPr>
          <p:cNvSpPr txBox="1"/>
          <p:nvPr/>
        </p:nvSpPr>
        <p:spPr>
          <a:xfrm>
            <a:off x="7984341" y="5732463"/>
            <a:ext cx="29654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4" tooltip="https://sk.wikipedia.org/wiki/Lajka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5" tooltip="https://creativecommons.org/licenses/by-sa/3.0/"/>
              </a:rPr>
              <a:t>CC BY-SA</a:t>
            </a:r>
            <a:endParaRPr lang="cs-CZ" sz="900"/>
          </a:p>
        </p:txBody>
      </p:sp>
    </p:spTree>
    <p:extLst>
      <p:ext uri="{BB962C8B-B14F-4D97-AF65-F5344CB8AC3E}">
        <p14:creationId xmlns:p14="http://schemas.microsoft.com/office/powerpoint/2010/main" val="1659607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781DA6-14D1-47A8-8374-68DD28F1D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0295" y="1396289"/>
            <a:ext cx="4668257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PRVNÍ ČLOVĚK VE VESMÍRU</a:t>
            </a:r>
          </a:p>
        </p:txBody>
      </p:sp>
      <p:sp>
        <p:nvSpPr>
          <p:cNvPr id="42" name="Freeform: Shape 27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29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31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C789FCA8-44E9-4A47-A315-E6ACD39E0A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8224" r="1" b="11683"/>
          <a:stretch/>
        </p:blipFill>
        <p:spPr>
          <a:xfrm>
            <a:off x="3559122" y="2661260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D4DC254-7F65-49A1-B40D-F653A287F0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0961" r="16911" b="-1"/>
          <a:stretch/>
        </p:blipFill>
        <p:spPr>
          <a:xfrm>
            <a:off x="20" y="10"/>
            <a:ext cx="3967953" cy="3383270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ED7CFEC-4565-4005-8322-212BCC640E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8208" r="8782" b="-5"/>
          <a:stretch/>
        </p:blipFill>
        <p:spPr>
          <a:xfrm>
            <a:off x="4825" y="4007260"/>
            <a:ext cx="3155071" cy="2850749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45" name="Content Placeholder 24">
            <a:extLst>
              <a:ext uri="{FF2B5EF4-FFF2-40B4-BE49-F238E27FC236}">
                <a16:creationId xmlns:a16="http://schemas.microsoft.com/office/drawing/2014/main" id="{D8350D91-C08E-4277-9A60-574EE864D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0296" y="2871982"/>
            <a:ext cx="4668256" cy="3181684"/>
          </a:xfrm>
        </p:spPr>
        <p:txBody>
          <a:bodyPr anchor="t">
            <a:normAutofit/>
          </a:bodyPr>
          <a:lstStyle/>
          <a:p>
            <a:endParaRPr lang="en-US" sz="1800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8F4BA9B-D194-410B-BCC1-F2167F99B3C0}"/>
              </a:ext>
            </a:extLst>
          </p:cNvPr>
          <p:cNvSpPr txBox="1"/>
          <p:nvPr/>
        </p:nvSpPr>
        <p:spPr>
          <a:xfrm>
            <a:off x="7808871" y="6870700"/>
            <a:ext cx="219162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cs-CZ" sz="700">
                <a:solidFill>
                  <a:srgbClr val="FFFFFF"/>
                </a:solidFill>
                <a:hlinkClick r:id="rId7" tooltip="http://rinstinkt.wordpress.com/category/histori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Tato fotka</a:t>
            </a:r>
            <a:r>
              <a:rPr lang="cs-CZ" sz="700">
                <a:solidFill>
                  <a:srgbClr val="FFFFFF"/>
                </a:solidFill>
              </a:rPr>
              <a:t> od autora Neznámý autor s licencí </a:t>
            </a:r>
            <a:r>
              <a:rPr lang="cs-CZ" sz="700">
                <a:solidFill>
                  <a:srgbClr val="FFFFFF"/>
                </a:solidFill>
                <a:hlinkClick r:id="rId8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cs-CZ" sz="700">
              <a:solidFill>
                <a:srgbClr val="FFFFFF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912503E-A49F-428B-B7CA-E8A1BBD7C95C}"/>
              </a:ext>
            </a:extLst>
          </p:cNvPr>
          <p:cNvSpPr txBox="1"/>
          <p:nvPr/>
        </p:nvSpPr>
        <p:spPr>
          <a:xfrm>
            <a:off x="10013197" y="6870700"/>
            <a:ext cx="217880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cs-CZ" sz="700" dirty="0">
                <a:solidFill>
                  <a:srgbClr val="FFFFFF"/>
                </a:solidFill>
                <a:hlinkClick r:id="rId5" tooltip="https://commons.wikimedia.org/wiki/File:A_Gagarin_H%C5%91er%C5%91m%C5%B1_avat%C3%A1si_%C3%BCnneps%C3%A9ge._El%C5%91l_jobbr%C3%B3l_a_m%C3%A1sodik_K%C3%A1d%C3%A1r_J%C3%A1nos,_a_mikrofonn%C3%A1l_dr._Szek%C3%A9r_Gyula_neh%C3%A9zipari_miniszter._Fortepan_88095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Tato fotka</a:t>
            </a:r>
            <a:r>
              <a:rPr lang="cs-CZ" sz="700" dirty="0">
                <a:solidFill>
                  <a:srgbClr val="FFFFFF"/>
                </a:solidFill>
              </a:rPr>
              <a:t> od autora Neznámý autor s licencí </a:t>
            </a:r>
            <a:r>
              <a:rPr lang="cs-CZ" sz="700" dirty="0">
                <a:solidFill>
                  <a:srgbClr val="FFFFFF"/>
                </a:solidFill>
                <a:hlinkClick r:id="rId9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cs-CZ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31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1E2CF7-A164-426E-B6A8-5A42B4DF8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552" y="730464"/>
            <a:ext cx="6387102" cy="1325563"/>
          </a:xfrm>
        </p:spPr>
        <p:txBody>
          <a:bodyPr>
            <a:noAutofit/>
          </a:bodyPr>
          <a:lstStyle/>
          <a:p>
            <a:r>
              <a:rPr lang="cs-CZ" sz="6600" dirty="0">
                <a:solidFill>
                  <a:srgbClr val="00B0F0"/>
                </a:solidFill>
              </a:rPr>
              <a:t>Jurij Alexejevič Gagarin</a:t>
            </a:r>
          </a:p>
        </p:txBody>
      </p:sp>
      <p:sp>
        <p:nvSpPr>
          <p:cNvPr id="2056" name="Content Placeholder 2055">
            <a:extLst>
              <a:ext uri="{FF2B5EF4-FFF2-40B4-BE49-F238E27FC236}">
                <a16:creationId xmlns:a16="http://schemas.microsoft.com/office/drawing/2014/main" id="{0078104C-8507-4F0D-AB1F-AB5BF06E8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r>
              <a:rPr lang="cs-CZ" sz="5400" dirty="0"/>
              <a:t>Stalo se to 12. dubna 1961. Jeho let trval 108 minut.</a:t>
            </a:r>
            <a:endParaRPr lang="en-US" sz="5400" dirty="0"/>
          </a:p>
        </p:txBody>
      </p:sp>
      <p:sp>
        <p:nvSpPr>
          <p:cNvPr id="2054" name="Freeform: Shape 74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https://upload.wikimedia.org/wikipedia/commons/6/6d/Gagarin_Capsule.jpg">
            <a:extLst>
              <a:ext uri="{FF2B5EF4-FFF2-40B4-BE49-F238E27FC236}">
                <a16:creationId xmlns:a16="http://schemas.microsoft.com/office/drawing/2014/main" id="{8A98FB8B-3FBB-4C40-BB9C-B3696B8B8F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" r="1582"/>
          <a:stretch/>
        </p:blipFill>
        <p:spPr bwMode="auto">
          <a:xfrm>
            <a:off x="7689829" y="10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2" name="Picture 4" descr="Yuri Gagarin (1961) - Restoration.jpg">
            <a:extLst>
              <a:ext uri="{FF2B5EF4-FFF2-40B4-BE49-F238E27FC236}">
                <a16:creationId xmlns:a16="http://schemas.microsoft.com/office/drawing/2014/main" id="{33C418DB-8339-4DE3-9847-008AB5FE7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9" r="-4" b="29186"/>
          <a:stretch/>
        </p:blipFill>
        <p:spPr bwMode="auto">
          <a:xfrm>
            <a:off x="8768827" y="4082141"/>
            <a:ext cx="3423175" cy="2775859"/>
          </a:xfrm>
          <a:custGeom>
            <a:avLst/>
            <a:gdLst/>
            <a:ahLst/>
            <a:cxnLst/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311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5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203533-EA45-4555-BFFE-1D11DB8B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6387102" cy="1325563"/>
          </a:xfrm>
        </p:spPr>
        <p:txBody>
          <a:bodyPr>
            <a:normAutofit/>
          </a:bodyPr>
          <a:lstStyle/>
          <a:p>
            <a:r>
              <a:rPr lang="cs-CZ" sz="3100" dirty="0"/>
              <a:t>NA MĚSÍC VROCE 1969 STANUL AMERICKÝ KOSMONAUT: </a:t>
            </a:r>
            <a:r>
              <a:rPr lang="cs-CZ" sz="3100" dirty="0">
                <a:solidFill>
                  <a:srgbClr val="00B0F0"/>
                </a:solidFill>
              </a:rPr>
              <a:t>ARMSTRONG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2787FD3-D5B7-4142-A4A9-C04D71A62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2" y="2871982"/>
            <a:ext cx="6382657" cy="3181684"/>
          </a:xfrm>
        </p:spPr>
        <p:txBody>
          <a:bodyPr anchor="t">
            <a:normAutofit/>
          </a:bodyPr>
          <a:lstStyle/>
          <a:p>
            <a:endParaRPr lang="en-US" sz="18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C6A2225-94AF-4BC4-98F4-77746E7B1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CED5E65-23A7-42E7-9FA2-8820D7D506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487" r="12068" b="-2"/>
          <a:stretch/>
        </p:blipFill>
        <p:spPr>
          <a:xfrm>
            <a:off x="7689829" y="10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48F5915-2CE1-4F74-88C5-D4366893D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7BD0D437-C236-49BC-A39A-764EA6D9D8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2522" r="5" b="16527"/>
          <a:stretch/>
        </p:blipFill>
        <p:spPr>
          <a:xfrm>
            <a:off x="8768827" y="4082141"/>
            <a:ext cx="3423175" cy="2775859"/>
          </a:xfrm>
          <a:custGeom>
            <a:avLst/>
            <a:gdLst/>
            <a:ahLst/>
            <a:cxnLst/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886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80FB465-3487-40FF-97DC-94A153543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19750" y="1524000"/>
            <a:ext cx="952500" cy="238125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EF35B62-14D8-4DC7-8930-13FC3EF1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3" name="Spojnice: pravoúhlá 12">
            <a:extLst>
              <a:ext uri="{FF2B5EF4-FFF2-40B4-BE49-F238E27FC236}">
                <a16:creationId xmlns:a16="http://schemas.microsoft.com/office/drawing/2014/main" id="{78939F0F-8B17-457F-A44E-9B015F72FA28}"/>
              </a:ext>
            </a:extLst>
          </p:cNvPr>
          <p:cNvCxnSpPr/>
          <p:nvPr/>
        </p:nvCxnSpPr>
        <p:spPr>
          <a:xfrm>
            <a:off x="6027938" y="2956264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4B17483-DD30-4618-9672-919C843CD8BB}"/>
              </a:ext>
            </a:extLst>
          </p:cNvPr>
          <p:cNvSpPr txBox="1"/>
          <p:nvPr/>
        </p:nvSpPr>
        <p:spPr>
          <a:xfrm>
            <a:off x="4474346" y="1145219"/>
            <a:ext cx="40926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600" dirty="0">
                <a:latin typeface="Jokerman" panose="04090605060D06020702" pitchFamily="82" charset="0"/>
              </a:rPr>
              <a:t>HVĚZDY</a:t>
            </a:r>
          </a:p>
        </p:txBody>
      </p:sp>
    </p:spTree>
    <p:extLst>
      <p:ext uri="{BB962C8B-B14F-4D97-AF65-F5344CB8AC3E}">
        <p14:creationId xmlns:p14="http://schemas.microsoft.com/office/powerpoint/2010/main" val="64046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436E4CF-579E-42F3-85B4-13F6A1D31EF3}"/>
              </a:ext>
            </a:extLst>
          </p:cNvPr>
          <p:cNvSpPr/>
          <p:nvPr/>
        </p:nvSpPr>
        <p:spPr>
          <a:xfrm>
            <a:off x="838200" y="1260629"/>
            <a:ext cx="4843509" cy="4916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/>
              <a:t>Žádná</a:t>
            </a:r>
            <a:r>
              <a:rPr lang="en-US" sz="2800" dirty="0"/>
              <a:t> </a:t>
            </a:r>
            <a:r>
              <a:rPr lang="en-US" sz="2800" dirty="0" err="1"/>
              <a:t>hvězda</a:t>
            </a:r>
            <a:r>
              <a:rPr lang="en-US" sz="2800" dirty="0"/>
              <a:t> </a:t>
            </a:r>
            <a:r>
              <a:rPr lang="en-US" sz="2800" dirty="0" err="1"/>
              <a:t>nezáří</a:t>
            </a:r>
            <a:r>
              <a:rPr lang="en-US" sz="2800" dirty="0"/>
              <a:t> od </a:t>
            </a:r>
            <a:r>
              <a:rPr lang="en-US" sz="2800" dirty="0" err="1"/>
              <a:t>svého</a:t>
            </a:r>
            <a:r>
              <a:rPr lang="en-US" sz="2800" dirty="0"/>
              <a:t> </a:t>
            </a:r>
            <a:r>
              <a:rPr lang="en-US" sz="2800" dirty="0" err="1"/>
              <a:t>vzniku</a:t>
            </a:r>
            <a:r>
              <a:rPr lang="en-US" sz="2800" dirty="0"/>
              <a:t> </a:t>
            </a:r>
            <a:r>
              <a:rPr lang="en-US" sz="2800" dirty="0" err="1"/>
              <a:t>až</a:t>
            </a:r>
            <a:r>
              <a:rPr lang="en-US" sz="2800" dirty="0"/>
              <a:t> po </a:t>
            </a:r>
            <a:r>
              <a:rPr lang="en-US" sz="2800" dirty="0" err="1"/>
              <a:t>zánik</a:t>
            </a:r>
            <a:r>
              <a:rPr lang="en-US" sz="2800" dirty="0"/>
              <a:t> </a:t>
            </a:r>
            <a:r>
              <a:rPr lang="en-US" sz="2800" dirty="0" err="1"/>
              <a:t>konstantně</a:t>
            </a:r>
            <a:r>
              <a:rPr lang="en-US" sz="2800" dirty="0"/>
              <a:t>. Ty </a:t>
            </a:r>
            <a:r>
              <a:rPr lang="en-US" sz="2800" dirty="0" err="1"/>
              <a:t>hvězdy</a:t>
            </a:r>
            <a:r>
              <a:rPr lang="en-US" sz="2800" dirty="0"/>
              <a:t>, </a:t>
            </a:r>
            <a:r>
              <a:rPr lang="en-US" sz="2800" dirty="0" err="1"/>
              <a:t>které</a:t>
            </a:r>
            <a:r>
              <a:rPr lang="en-US" sz="2800" dirty="0"/>
              <a:t> </a:t>
            </a:r>
            <a:r>
              <a:rPr lang="en-US" sz="2800" dirty="0" err="1"/>
              <a:t>však</a:t>
            </a:r>
            <a:r>
              <a:rPr lang="en-US" sz="2800" dirty="0"/>
              <a:t> </a:t>
            </a:r>
            <a:r>
              <a:rPr lang="en-US" sz="2800" dirty="0" err="1"/>
              <a:t>mění</a:t>
            </a:r>
            <a:r>
              <a:rPr lang="en-US" sz="2800" dirty="0"/>
              <a:t> </a:t>
            </a:r>
            <a:r>
              <a:rPr lang="en-US" sz="2800" dirty="0" err="1"/>
              <a:t>svou</a:t>
            </a:r>
            <a:r>
              <a:rPr lang="en-US" sz="2800" dirty="0"/>
              <a:t> </a:t>
            </a:r>
            <a:r>
              <a:rPr lang="en-US" sz="2800" dirty="0" err="1"/>
              <a:t>jasnost</a:t>
            </a:r>
            <a:r>
              <a:rPr lang="en-US" sz="2800" dirty="0"/>
              <a:t> </a:t>
            </a:r>
            <a:r>
              <a:rPr lang="en-US" sz="2800" dirty="0" err="1"/>
              <a:t>rychle</a:t>
            </a:r>
            <a:r>
              <a:rPr lang="en-US" sz="2800" dirty="0"/>
              <a:t> (</a:t>
            </a:r>
            <a:r>
              <a:rPr lang="en-US" sz="2800" dirty="0" err="1"/>
              <a:t>řádově</a:t>
            </a:r>
            <a:r>
              <a:rPr lang="en-US" sz="2800" dirty="0"/>
              <a:t> </a:t>
            </a:r>
            <a:r>
              <a:rPr lang="en-US" sz="2800" dirty="0" err="1"/>
              <a:t>během</a:t>
            </a:r>
            <a:r>
              <a:rPr lang="en-US" sz="2800" dirty="0"/>
              <a:t> </a:t>
            </a:r>
            <a:r>
              <a:rPr lang="en-US" sz="2800" dirty="0" err="1"/>
              <a:t>hodin</a:t>
            </a:r>
            <a:r>
              <a:rPr lang="en-US" sz="2800" dirty="0"/>
              <a:t> </a:t>
            </a:r>
            <a:r>
              <a:rPr lang="en-US" sz="2800" dirty="0" err="1"/>
              <a:t>až</a:t>
            </a:r>
            <a:r>
              <a:rPr lang="en-US" sz="2800" dirty="0"/>
              <a:t> </a:t>
            </a:r>
            <a:r>
              <a:rPr lang="en-US" sz="2800" dirty="0" err="1"/>
              <a:t>desetiletí</a:t>
            </a:r>
            <a:r>
              <a:rPr lang="en-US" sz="2800" dirty="0"/>
              <a:t>) </a:t>
            </a:r>
            <a:r>
              <a:rPr lang="en-US" sz="2800" dirty="0" err="1"/>
              <a:t>nebo</a:t>
            </a:r>
            <a:r>
              <a:rPr lang="en-US" sz="2800" dirty="0"/>
              <a:t> o </a:t>
            </a:r>
            <a:r>
              <a:rPr lang="en-US" sz="2800" dirty="0" err="1"/>
              <a:t>výrazné</a:t>
            </a:r>
            <a:r>
              <a:rPr lang="en-US" sz="2800" dirty="0"/>
              <a:t> </a:t>
            </a:r>
            <a:r>
              <a:rPr lang="en-US" sz="2800" dirty="0" err="1"/>
              <a:t>hodnoty</a:t>
            </a:r>
            <a:r>
              <a:rPr lang="en-US" sz="2800" dirty="0"/>
              <a:t> se </a:t>
            </a:r>
            <a:r>
              <a:rPr lang="en-US" sz="2800" dirty="0" err="1"/>
              <a:t>označují</a:t>
            </a:r>
            <a:r>
              <a:rPr lang="en-US" sz="2800" dirty="0"/>
              <a:t> </a:t>
            </a:r>
            <a:r>
              <a:rPr lang="en-US" sz="2800" dirty="0" err="1"/>
              <a:t>jako</a:t>
            </a:r>
            <a:r>
              <a:rPr lang="en-US" sz="2800" dirty="0"/>
              <a:t> </a:t>
            </a:r>
            <a:r>
              <a:rPr lang="en-US" sz="2800" dirty="0" err="1"/>
              <a:t>proměnné</a:t>
            </a:r>
            <a:r>
              <a:rPr lang="en-US" sz="2800" dirty="0"/>
              <a:t>. </a:t>
            </a:r>
            <a:r>
              <a:rPr lang="en-US" sz="2800" dirty="0" err="1"/>
              <a:t>Příčina</a:t>
            </a:r>
            <a:r>
              <a:rPr lang="en-US" sz="2800" dirty="0"/>
              <a:t> </a:t>
            </a:r>
            <a:r>
              <a:rPr lang="en-US" sz="2800" dirty="0" err="1"/>
              <a:t>proměnnosti</a:t>
            </a:r>
            <a:r>
              <a:rPr lang="en-US" sz="2800" dirty="0"/>
              <a:t> je u </a:t>
            </a:r>
            <a:r>
              <a:rPr lang="en-US" sz="2800" dirty="0" err="1"/>
              <a:t>různých</a:t>
            </a:r>
            <a:r>
              <a:rPr lang="en-US" sz="2800" dirty="0"/>
              <a:t> </a:t>
            </a:r>
            <a:r>
              <a:rPr lang="en-US" sz="2800" dirty="0" err="1"/>
              <a:t>hvězd</a:t>
            </a:r>
            <a:r>
              <a:rPr lang="en-US" sz="2800" dirty="0"/>
              <a:t> </a:t>
            </a:r>
            <a:r>
              <a:rPr lang="en-US" sz="2800" dirty="0" err="1"/>
              <a:t>různá</a:t>
            </a:r>
            <a:r>
              <a:rPr lang="en-US" sz="2800" dirty="0"/>
              <a:t>. Je to </a:t>
            </a:r>
            <a:r>
              <a:rPr lang="en-US" sz="2800" dirty="0" err="1"/>
              <a:t>způsobeno</a:t>
            </a:r>
            <a:r>
              <a:rPr lang="en-US" sz="2800" dirty="0"/>
              <a:t> </a:t>
            </a:r>
            <a:r>
              <a:rPr lang="en-US" sz="2800" dirty="0" err="1"/>
              <a:t>buď</a:t>
            </a:r>
            <a:r>
              <a:rPr lang="en-US" sz="2800" dirty="0"/>
              <a:t> </a:t>
            </a:r>
            <a:r>
              <a:rPr lang="en-US" sz="2800" dirty="0" err="1"/>
              <a:t>tím</a:t>
            </a:r>
            <a:r>
              <a:rPr lang="en-US" sz="2800" dirty="0"/>
              <a:t>, </a:t>
            </a:r>
            <a:r>
              <a:rPr lang="en-US" sz="2800" dirty="0" err="1"/>
              <a:t>že</a:t>
            </a:r>
            <a:r>
              <a:rPr lang="en-US" sz="2800" dirty="0"/>
              <a:t> je </a:t>
            </a:r>
            <a:r>
              <a:rPr lang="en-US" sz="2800" dirty="0" err="1"/>
              <a:t>zakrývá</a:t>
            </a:r>
            <a:r>
              <a:rPr lang="en-US" sz="2800" dirty="0"/>
              <a:t> </a:t>
            </a:r>
            <a:r>
              <a:rPr lang="en-US" sz="2800" dirty="0" err="1"/>
              <a:t>temnější</a:t>
            </a:r>
            <a:r>
              <a:rPr lang="en-US" sz="2800" dirty="0"/>
              <a:t> </a:t>
            </a:r>
            <a:r>
              <a:rPr lang="en-US" sz="2800" dirty="0" err="1"/>
              <a:t>objekt</a:t>
            </a:r>
            <a:r>
              <a:rPr lang="cs-CZ" sz="2800" dirty="0"/>
              <a:t>.</a:t>
            </a:r>
            <a:endParaRPr lang="en-US" sz="2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635AAED-1B7D-4144-817F-6086EAA1DB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483" r="34479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0807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7DECB15F-3286-409F-BB93-01B1C7BCE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899C4B5-98A6-426C-B0AA-40F5B9B6868D}"/>
              </a:ext>
            </a:extLst>
          </p:cNvPr>
          <p:cNvSpPr txBox="1"/>
          <p:nvPr/>
        </p:nvSpPr>
        <p:spPr>
          <a:xfrm>
            <a:off x="0" y="6858000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3" tooltip="https://en.wikiquote.org/wiki/Black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4" tooltip="https://creativecommons.org/licenses/by-sa/3.0/"/>
              </a:rPr>
              <a:t>CC BY-SA</a:t>
            </a:r>
            <a:endParaRPr lang="cs-CZ" sz="900"/>
          </a:p>
        </p:txBody>
      </p:sp>
      <mc:AlternateContent xmlns:mc="http://schemas.openxmlformats.org/markup-compatibility/2006" xmlns:am3d="http://schemas.microsoft.com/office/drawing/2017/model3d">
        <mc:Choice Requires="am3d">
          <p:graphicFrame>
            <p:nvGraphicFramePr>
              <p:cNvPr id="2" name="3D model 1" descr="Solar System">
                <a:extLst>
                  <a:ext uri="{FF2B5EF4-FFF2-40B4-BE49-F238E27FC236}">
                    <a16:creationId xmlns:a16="http://schemas.microsoft.com/office/drawing/2014/main" id="{910115D6-8A4D-41A5-B607-F16A3C6E343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9087008"/>
                  </p:ext>
                </p:extLst>
              </p:nvPr>
            </p:nvGraphicFramePr>
            <p:xfrm>
              <a:off x="266330" y="88778"/>
              <a:ext cx="11221375" cy="663161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11221375" cy="6631618"/>
                    </a:xfrm>
                    <a:prstGeom prst="rect">
                      <a:avLst/>
                    </a:prstGeom>
                  </am3d:spPr>
                  <am3d:camera>
                    <am3d:pos x="0" y="0" z="6691403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3" d="1000000"/>
                    <am3d:preTrans dx="-200638" dy="-51959" dz="-12378"/>
                    <am3d:scale>
                      <am3d:sx n="1000000" d="1000000"/>
                      <am3d:sy n="1000000" d="1000000"/>
                      <am3d:sz n="1000000" d="1000000"/>
                    </am3d:scale>
                    <am3d:rot ax="862780" ay="-865119" az="-219141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758942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 xmlns="">
          <p:pic>
            <p:nvPicPr>
              <p:cNvPr id="2" name="3D model 1" descr="Solar System">
                <a:extLst>
                  <a:ext uri="{FF2B5EF4-FFF2-40B4-BE49-F238E27FC236}">
                    <a16:creationId xmlns:a16="http://schemas.microsoft.com/office/drawing/2014/main" id="{910115D6-8A4D-41A5-B607-F16A3C6E34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6330" y="88778"/>
                <a:ext cx="11221375" cy="66316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3179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accel="10000" decel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https://www.stoplusjednicka.cz/sites/default/files/obrazky/2018/09/shutterstock_585502937.jpg">
            <a:extLst>
              <a:ext uri="{FF2B5EF4-FFF2-40B4-BE49-F238E27FC236}">
                <a16:creationId xmlns:a16="http://schemas.microsoft.com/office/drawing/2014/main" id="{0DA5459E-C666-4166-919C-CBB2D88CF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" b="13293"/>
          <a:stretch/>
        </p:blipFill>
        <p:spPr bwMode="auto">
          <a:xfrm>
            <a:off x="20" y="2123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227F4E5D-D75A-423B-825A-DD93F56B52BE}"/>
              </a:ext>
            </a:extLst>
          </p:cNvPr>
          <p:cNvSpPr/>
          <p:nvPr/>
        </p:nvSpPr>
        <p:spPr>
          <a:xfrm>
            <a:off x="470290" y="1085269"/>
            <a:ext cx="66705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DĚKUJI ZA POZORNOST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54CD7B0-8410-4E8A-A73F-3D44417025DE}"/>
              </a:ext>
            </a:extLst>
          </p:cNvPr>
          <p:cNvSpPr txBox="1"/>
          <p:nvPr/>
        </p:nvSpPr>
        <p:spPr>
          <a:xfrm>
            <a:off x="1740023" y="2778711"/>
            <a:ext cx="2476870" cy="41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6FED68-88B3-4522-912F-C922284D191B}"/>
              </a:ext>
            </a:extLst>
          </p:cNvPr>
          <p:cNvSpPr/>
          <p:nvPr/>
        </p:nvSpPr>
        <p:spPr>
          <a:xfrm>
            <a:off x="7457243" y="6360144"/>
            <a:ext cx="639192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16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Julie Sklářová 5.roč 12.2 2021</a:t>
            </a:r>
          </a:p>
        </p:txBody>
      </p:sp>
    </p:spTree>
    <p:extLst>
      <p:ext uri="{BB962C8B-B14F-4D97-AF65-F5344CB8AC3E}">
        <p14:creationId xmlns:p14="http://schemas.microsoft.com/office/powerpoint/2010/main" val="2500104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20574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156</Words>
  <Application>Microsoft Office PowerPoint</Application>
  <PresentationFormat>Širokoúhlá obrazovka</PresentationFormat>
  <Paragraphs>15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Jokerman</vt:lpstr>
      <vt:lpstr>Motiv Office</vt:lpstr>
      <vt:lpstr>Prezentace aplikace PowerPoint</vt:lpstr>
      <vt:lpstr>PRVNÍ ŽIVÝ TVOR VE VESMÍRU</vt:lpstr>
      <vt:lpstr>PRVNÍ ČLOVĚK VE VESMÍRU</vt:lpstr>
      <vt:lpstr>Jurij Alexejevič Gagarin</vt:lpstr>
      <vt:lpstr>NA MĚSÍC VROCE 1969 STANUL AMERICKÝ KOSMONAUT: ARMSTRONG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Sklářová Julie</dc:creator>
  <cp:lastModifiedBy>Ježková Miroslava</cp:lastModifiedBy>
  <cp:revision>8</cp:revision>
  <dcterms:created xsi:type="dcterms:W3CDTF">2021-02-11T18:10:45Z</dcterms:created>
  <dcterms:modified xsi:type="dcterms:W3CDTF">2021-03-07T10:42:40Z</dcterms:modified>
</cp:coreProperties>
</file>